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0" autoAdjust="0"/>
    <p:restoredTop sz="94694"/>
  </p:normalViewPr>
  <p:slideViewPr>
    <p:cSldViewPr snapToGrid="0">
      <p:cViewPr varScale="1">
        <p:scale>
          <a:sx n="109" d="100"/>
          <a:sy n="109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D3941-B836-4F67-84D5-02A1ED111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CF40F8-FEB4-4461-886C-B16707C44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3FD64D-6AB0-4692-9C7B-21C46DFB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95D17B-5692-49DC-8B9E-8AE1439A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0EEC27-F3B1-4915-A2D3-D2A5E303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3AA6D-CBF9-4798-B56B-D5E109947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171695-7882-4115-9291-3B35D6B70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747BFE-267A-43F9-A08F-B0C0D006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55722A-A13A-4492-92BB-CD1C6F4B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592C7C-4FC5-4BF5-A8CF-51C00ED0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32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2A931FE-47B0-48D0-8FFD-4078304EA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438751-12ED-4C03-B147-3C6FC5660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B43823-01CE-4C66-9FD3-23DD784F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9D8311-F443-4C59-9FF4-ACDF53CE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E6CA56-B65C-4E1A-94EC-E2A1DCF1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9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43B93-1BA1-4367-A658-6AD047D1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D75AB8-CB47-48E1-AEE0-B4B613826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1DDBB8-C3E5-4468-AF00-82205329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AD1F47-1350-4AD5-AA97-3CEEB25E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2C2C5-0939-4783-BFCE-A2CFAD49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5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6B54B-6092-4F92-8620-DE58AFEB1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90F5A0-1EAA-4118-BFFD-F728D394A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E9BCBD-7ED6-4F0B-9C82-1C636005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1FE1BF-8CA0-4264-92E7-F4ECCD36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3AC20C-4B98-4E30-AE4F-582B7BA5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1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529BD-23D4-4CCE-B35A-DBEB4DC1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258DB0-EBED-4D23-AAE4-EE7A6FFC1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AC0C3B-553F-4EF4-A6DC-7B286BBBB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E35F5F-9472-48DB-90E3-8FED6A36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254AA5-152F-4199-9DFD-A9E58EEC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0B91F5-CD8A-4F16-BFDC-8754AA6D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8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45C6A-3886-405A-BD66-219C85A4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5F06E0-0C24-477F-8F7A-552ABD300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6C1CAF-CABE-487B-B367-8382570D7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C1CBC9-FAB2-4EF1-B3EF-350D78022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01C5A1-A029-47CB-83B6-319162768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FAF58C-4DBD-45C4-9F27-DD98CD3F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9C71ED-5B45-4881-B062-4494D8F7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DF0AF3-042D-4F2F-BF25-41582C88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18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B1F9C-3C33-45CD-B18C-B941D6D02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9A6315-5380-4330-AA32-2CA67671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481AA4-792B-4AB7-AFDC-0D4185B8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8F5E74-F63F-45C7-90FD-2EEDC5D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05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0AC730E-3E03-47BA-8426-B5D03E12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7CF2AE-599A-425C-A60D-93F6BE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2F8042-9503-4018-BF64-12EF3A73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2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5F3D6-213A-4EA8-A058-DBC6E201D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B206D-4A87-491C-BC1B-CCCB456BC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553248-1694-4088-A237-2E81D8B51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7CD097-8560-40C5-B979-0B600CC8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4B3298-88AF-4158-862D-EF96B42E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2E8E0C-FDE9-4B45-A273-3D2907D4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1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17919-4EB4-4BA5-BC32-E3152396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3C35BC-A42E-4148-BB78-15A78143B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C8927C-E88F-430D-9AB1-82EBDC549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F175FC-D391-47F7-82D2-FD4B9DC8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7B56D2-648B-4DB9-932B-B853C3ED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6FC5BB-0BB2-43F2-8312-2FAD8C9D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4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AFBEDC-CB45-427D-88E6-EA0D8EBB2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C3BD48-60D0-4AB1-BA7B-A81D564ED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603F5F-A1F6-4586-A062-BD5E296DB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6B128-4398-4F8D-BED8-5B4BF699B432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1A8A6-F90E-4123-9894-94D6D588F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6F8C89-A09E-4CBB-B88A-F883AFD4E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2AF4-1BB1-4DDA-81B0-55EEEB216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6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Группа 107"/>
          <p:cNvGrpSpPr/>
          <p:nvPr/>
        </p:nvGrpSpPr>
        <p:grpSpPr>
          <a:xfrm>
            <a:off x="222176" y="20642"/>
            <a:ext cx="11747648" cy="6705540"/>
            <a:chOff x="222176" y="20642"/>
            <a:chExt cx="11747648" cy="6705540"/>
          </a:xfrm>
        </p:grpSpPr>
        <p:sp>
          <p:nvSpPr>
            <p:cNvPr id="92" name="TextBox 91"/>
            <p:cNvSpPr txBox="1"/>
            <p:nvPr/>
          </p:nvSpPr>
          <p:spPr>
            <a:xfrm>
              <a:off x="5913698" y="4412552"/>
              <a:ext cx="8931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b="1" dirty="0"/>
                <a:t>Неэффективная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98298" y="4758773"/>
              <a:ext cx="10967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b="1" dirty="0"/>
                <a:t>Отрицательный тест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81438" y="4743088"/>
              <a:ext cx="112723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b="1" dirty="0"/>
                <a:t>Положительный тест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27C4DCA-149E-4EFC-A4EF-3D5EE34B2C37}"/>
                </a:ext>
              </a:extLst>
            </p:cNvPr>
            <p:cNvSpPr txBox="1"/>
            <p:nvPr/>
          </p:nvSpPr>
          <p:spPr>
            <a:xfrm>
              <a:off x="3958731" y="20642"/>
              <a:ext cx="392267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600" dirty="0"/>
                <a:t>Симптомы острого коронарного синдрома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8F04D9C-2E87-4088-8D0E-2B09ADEA4CFF}"/>
                </a:ext>
              </a:extLst>
            </p:cNvPr>
            <p:cNvSpPr txBox="1"/>
            <p:nvPr/>
          </p:nvSpPr>
          <p:spPr>
            <a:xfrm>
              <a:off x="222176" y="735976"/>
              <a:ext cx="1337388" cy="15465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Подтверждённая / вероятная </a:t>
              </a:r>
              <a:r>
                <a:rPr lang="ru-RU" sz="1050" dirty="0" err="1" smtClean="0"/>
                <a:t>коронавирусная</a:t>
              </a:r>
              <a:r>
                <a:rPr lang="ru-RU" sz="1050" dirty="0" smtClean="0"/>
                <a:t> </a:t>
              </a:r>
              <a:r>
                <a:rPr lang="ru-RU" sz="1050" dirty="0"/>
                <a:t>инфекция, больной нуждается в наблюдении в отделении </a:t>
              </a:r>
              <a:r>
                <a:rPr lang="ru-RU" sz="1050" dirty="0" smtClean="0"/>
                <a:t>реанимации / </a:t>
              </a:r>
              <a:r>
                <a:rPr lang="ru-RU" sz="1050" dirty="0"/>
                <a:t>тяжелая пневмония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C016069-3CB0-4DF9-8051-1DBC522D429A}"/>
                </a:ext>
              </a:extLst>
            </p:cNvPr>
            <p:cNvSpPr txBox="1"/>
            <p:nvPr/>
          </p:nvSpPr>
          <p:spPr>
            <a:xfrm>
              <a:off x="222176" y="2412694"/>
              <a:ext cx="1337388" cy="23544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Вероятно специфическое поражение миокарда / миокардит, </a:t>
              </a:r>
              <a:r>
                <a:rPr lang="ru-RU" sz="1050" dirty="0" err="1"/>
                <a:t>стрессораня</a:t>
              </a:r>
              <a:r>
                <a:rPr lang="ru-RU" sz="1050" dirty="0"/>
                <a:t> </a:t>
              </a:r>
              <a:r>
                <a:rPr lang="ru-RU" sz="1050" dirty="0" err="1"/>
                <a:t>кардиомиопатия</a:t>
              </a:r>
              <a:r>
                <a:rPr lang="ru-RU" sz="1050" dirty="0"/>
                <a:t>  или инфаркт миокарда 2 типа. Выполнение коронарографии в большинстве случаев нецелесообразно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1D47D4A-9257-41C1-AD88-CFE27C14BE54}"/>
                </a:ext>
              </a:extLst>
            </p:cNvPr>
            <p:cNvSpPr txBox="1"/>
            <p:nvPr/>
          </p:nvSpPr>
          <p:spPr>
            <a:xfrm>
              <a:off x="2372526" y="735976"/>
              <a:ext cx="1337388" cy="15465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Нестабильное состояние (стойкая гипотензия, шок, острая </a:t>
              </a:r>
              <a:r>
                <a:rPr lang="ru-RU" sz="1050" dirty="0" err="1"/>
                <a:t>левожелу-дочковая</a:t>
              </a:r>
              <a:r>
                <a:rPr lang="ru-RU" sz="1050" dirty="0"/>
                <a:t> </a:t>
              </a:r>
              <a:r>
                <a:rPr lang="ru-RU" sz="1050" dirty="0" err="1"/>
                <a:t>недоста</a:t>
              </a:r>
              <a:r>
                <a:rPr lang="ru-RU" sz="1050" dirty="0"/>
                <a:t>-точность, угрожающие жизни аритмии, остановка кровообращения)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4042CC-50E1-4D60-8833-B2EED0DC8E89}"/>
                </a:ext>
              </a:extLst>
            </p:cNvPr>
            <p:cNvSpPr txBox="1"/>
            <p:nvPr/>
          </p:nvSpPr>
          <p:spPr>
            <a:xfrm>
              <a:off x="2372526" y="2520910"/>
              <a:ext cx="1337388" cy="5770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Начальная терапия, транспортировка в ЧКВ-центр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FBC1BD6-BC62-4318-90DF-E6AF3163B73D}"/>
                </a:ext>
              </a:extLst>
            </p:cNvPr>
            <p:cNvSpPr txBox="1"/>
            <p:nvPr/>
          </p:nvSpPr>
          <p:spPr>
            <a:xfrm>
              <a:off x="2372526" y="3363449"/>
              <a:ext cx="1337388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Коронарография, ЧКВ в условиях «изолированной зоны»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2372526" y="4367571"/>
              <a:ext cx="1337388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Тестирование на коронавирус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159CCA-38A8-4FE8-B235-23C879778C5A}"/>
                </a:ext>
              </a:extLst>
            </p:cNvPr>
            <p:cNvSpPr txBox="1"/>
            <p:nvPr/>
          </p:nvSpPr>
          <p:spPr>
            <a:xfrm>
              <a:off x="1703832" y="4957939"/>
              <a:ext cx="1337388" cy="5770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Наблюдение в изолированной зоне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C659F5D-EA4D-4705-AB29-6DEC6A2E33D7}"/>
                </a:ext>
              </a:extLst>
            </p:cNvPr>
            <p:cNvSpPr txBox="1"/>
            <p:nvPr/>
          </p:nvSpPr>
          <p:spPr>
            <a:xfrm>
              <a:off x="3084763" y="4967410"/>
              <a:ext cx="1337388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Наблюдение в «чистой» зоне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7458314" y="735849"/>
              <a:ext cx="1337388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Стабильное состояние</a:t>
              </a:r>
            </a:p>
          </p:txBody>
        </p:sp>
        <p:cxnSp>
          <p:nvCxnSpPr>
            <p:cNvPr id="3" name="Прямая соединительная линия 2"/>
            <p:cNvCxnSpPr>
              <a:stCxn id="4" idx="2"/>
            </p:cNvCxnSpPr>
            <p:nvPr/>
          </p:nvCxnSpPr>
          <p:spPr>
            <a:xfrm flipH="1">
              <a:off x="5920069" y="359196"/>
              <a:ext cx="1" cy="1638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890870" y="523039"/>
              <a:ext cx="72361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endCxn id="5" idx="0"/>
            </p:cNvCxnSpPr>
            <p:nvPr/>
          </p:nvCxnSpPr>
          <p:spPr>
            <a:xfrm>
              <a:off x="890870" y="523039"/>
              <a:ext cx="0" cy="2129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endCxn id="7" idx="0"/>
            </p:cNvCxnSpPr>
            <p:nvPr/>
          </p:nvCxnSpPr>
          <p:spPr>
            <a:xfrm>
              <a:off x="3041220" y="523039"/>
              <a:ext cx="0" cy="2129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endCxn id="13" idx="0"/>
            </p:cNvCxnSpPr>
            <p:nvPr/>
          </p:nvCxnSpPr>
          <p:spPr>
            <a:xfrm>
              <a:off x="8127008" y="523039"/>
              <a:ext cx="0" cy="2128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5" idx="2"/>
              <a:endCxn id="6" idx="0"/>
            </p:cNvCxnSpPr>
            <p:nvPr/>
          </p:nvCxnSpPr>
          <p:spPr>
            <a:xfrm>
              <a:off x="890870" y="2282553"/>
              <a:ext cx="0" cy="1301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7" idx="2"/>
              <a:endCxn id="8" idx="0"/>
            </p:cNvCxnSpPr>
            <p:nvPr/>
          </p:nvCxnSpPr>
          <p:spPr>
            <a:xfrm>
              <a:off x="3041220" y="2282553"/>
              <a:ext cx="0" cy="2383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8" idx="2"/>
              <a:endCxn id="9" idx="0"/>
            </p:cNvCxnSpPr>
            <p:nvPr/>
          </p:nvCxnSpPr>
          <p:spPr>
            <a:xfrm>
              <a:off x="3041220" y="3097991"/>
              <a:ext cx="0" cy="2654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stCxn id="9" idx="2"/>
              <a:endCxn id="10" idx="0"/>
            </p:cNvCxnSpPr>
            <p:nvPr/>
          </p:nvCxnSpPr>
          <p:spPr>
            <a:xfrm>
              <a:off x="3041220" y="4102113"/>
              <a:ext cx="0" cy="2654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3526058" y="4783069"/>
              <a:ext cx="0" cy="1843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2593903" y="4783069"/>
              <a:ext cx="0" cy="1843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659F5D-EA4D-4705-AB29-6DEC6A2E33D7}"/>
                </a:ext>
              </a:extLst>
            </p:cNvPr>
            <p:cNvSpPr txBox="1"/>
            <p:nvPr/>
          </p:nvSpPr>
          <p:spPr>
            <a:xfrm>
              <a:off x="3084763" y="5682991"/>
              <a:ext cx="1337388" cy="9002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Ранний перевод в реабилитационное </a:t>
              </a:r>
              <a:r>
                <a:rPr lang="ru-RU" sz="1050" dirty="0" smtClean="0"/>
                <a:t>отделение</a:t>
              </a:r>
              <a:r>
                <a:rPr lang="en-US" sz="1050" dirty="0" smtClean="0"/>
                <a:t> </a:t>
              </a:r>
              <a:r>
                <a:rPr lang="ru-RU" sz="1050" dirty="0" smtClean="0"/>
                <a:t>/</a:t>
              </a:r>
              <a:r>
                <a:rPr lang="en-US" sz="1050" dirty="0" smtClean="0"/>
                <a:t> </a:t>
              </a:r>
              <a:r>
                <a:rPr lang="ru-RU" sz="1050" dirty="0" smtClean="0"/>
                <a:t>выписка из стационара</a:t>
              </a:r>
              <a:endParaRPr lang="ru-RU" sz="1050" dirty="0"/>
            </a:p>
          </p:txBody>
        </p:sp>
        <p:cxnSp>
          <p:nvCxnSpPr>
            <p:cNvPr id="36" name="Прямая со стрелкой 35"/>
            <p:cNvCxnSpPr>
              <a:stCxn id="12" idx="2"/>
              <a:endCxn id="34" idx="0"/>
            </p:cNvCxnSpPr>
            <p:nvPr/>
          </p:nvCxnSpPr>
          <p:spPr>
            <a:xfrm>
              <a:off x="3753457" y="5382908"/>
              <a:ext cx="0" cy="3000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5785405" y="1347682"/>
              <a:ext cx="4684334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Регистрация электрокардиограммы, начальная терапия</a:t>
              </a:r>
            </a:p>
            <a:p>
              <a:pPr algn="ctr"/>
              <a:r>
                <a:rPr lang="ru-RU" sz="1050" dirty="0" err="1"/>
                <a:t>Эпиданамнез</a:t>
              </a:r>
              <a:r>
                <a:rPr lang="ru-RU" sz="1050" dirty="0"/>
                <a:t>, клиника , температура, при возможности </a:t>
              </a:r>
              <a:r>
                <a:rPr lang="en-US" sz="1050" dirty="0"/>
                <a:t>Ro </a:t>
              </a:r>
              <a:r>
                <a:rPr lang="ru-RU" sz="1050" dirty="0"/>
                <a:t>грудной клетки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5721904" y="1959388"/>
              <a:ext cx="1337388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ОКС с подъёмом </a:t>
              </a:r>
              <a:r>
                <a:rPr lang="en-US" sz="1050" dirty="0"/>
                <a:t>ST</a:t>
              </a:r>
              <a:endParaRPr lang="ru-RU" sz="105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9203418" y="1955898"/>
              <a:ext cx="1337388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ОКС без подъёма </a:t>
              </a:r>
              <a:r>
                <a:rPr lang="en-US" sz="1050" dirty="0"/>
                <a:t>ST</a:t>
              </a:r>
              <a:endParaRPr lang="ru-RU" sz="1050" dirty="0"/>
            </a:p>
          </p:txBody>
        </p:sp>
        <p:cxnSp>
          <p:nvCxnSpPr>
            <p:cNvPr id="43" name="Прямая со стрелкой 42"/>
            <p:cNvCxnSpPr>
              <a:cxnSpLocks/>
              <a:stCxn id="13" idx="2"/>
              <a:endCxn id="39" idx="0"/>
            </p:cNvCxnSpPr>
            <p:nvPr/>
          </p:nvCxnSpPr>
          <p:spPr>
            <a:xfrm>
              <a:off x="8127008" y="1151347"/>
              <a:ext cx="564" cy="196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6393546" y="1763180"/>
              <a:ext cx="0" cy="1927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9855839" y="1763180"/>
              <a:ext cx="0" cy="1927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8792783" y="2401731"/>
              <a:ext cx="2161623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Оптимальная медикаментозная терапия, наблюдение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5494264" y="2383277"/>
              <a:ext cx="1799106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Время от начала симптомов</a:t>
              </a:r>
            </a:p>
          </p:txBody>
        </p:sp>
        <p:cxnSp>
          <p:nvCxnSpPr>
            <p:cNvPr id="51" name="Прямая со стрелкой 50"/>
            <p:cNvCxnSpPr>
              <a:stCxn id="40" idx="2"/>
              <a:endCxn id="49" idx="0"/>
            </p:cNvCxnSpPr>
            <p:nvPr/>
          </p:nvCxnSpPr>
          <p:spPr>
            <a:xfrm>
              <a:off x="6390598" y="2213304"/>
              <a:ext cx="3219" cy="1699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stCxn id="41" idx="2"/>
              <a:endCxn id="48" idx="0"/>
            </p:cNvCxnSpPr>
            <p:nvPr/>
          </p:nvCxnSpPr>
          <p:spPr>
            <a:xfrm>
              <a:off x="9872112" y="2209814"/>
              <a:ext cx="1483" cy="1919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5058916" y="2817229"/>
              <a:ext cx="881758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Менее 12 ч.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6882125" y="2819649"/>
              <a:ext cx="881758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Более 12 ч.</a:t>
              </a:r>
            </a:p>
          </p:txBody>
        </p:sp>
        <p:cxnSp>
          <p:nvCxnSpPr>
            <p:cNvPr id="64" name="Прямая со стрелкой 63"/>
            <p:cNvCxnSpPr/>
            <p:nvPr/>
          </p:nvCxnSpPr>
          <p:spPr>
            <a:xfrm>
              <a:off x="7112560" y="2637193"/>
              <a:ext cx="0" cy="1800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/>
            <p:nvPr/>
          </p:nvCxnSpPr>
          <p:spPr>
            <a:xfrm>
              <a:off x="5656699" y="2637193"/>
              <a:ext cx="0" cy="1800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0331977" y="3400348"/>
              <a:ext cx="10967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b="1" dirty="0"/>
                <a:t>Отрицательный тест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315117" y="3384663"/>
              <a:ext cx="112723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b="1" dirty="0"/>
                <a:t>Положительный тест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9206205" y="3009146"/>
              <a:ext cx="1337388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Тестирование на коронавирус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1159CCA-38A8-4FE8-B235-23C879778C5A}"/>
                </a:ext>
              </a:extLst>
            </p:cNvPr>
            <p:cNvSpPr txBox="1"/>
            <p:nvPr/>
          </p:nvSpPr>
          <p:spPr>
            <a:xfrm>
              <a:off x="8537511" y="3599514"/>
              <a:ext cx="1337388" cy="5770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Наблюдение в изолированной зоне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C659F5D-EA4D-4705-AB29-6DEC6A2E33D7}"/>
                </a:ext>
              </a:extLst>
            </p:cNvPr>
            <p:cNvSpPr txBox="1"/>
            <p:nvPr/>
          </p:nvSpPr>
          <p:spPr>
            <a:xfrm>
              <a:off x="9918442" y="3608985"/>
              <a:ext cx="1337388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Наблюдение в «чистой» зоне</a:t>
              </a:r>
            </a:p>
          </p:txBody>
        </p:sp>
        <p:cxnSp>
          <p:nvCxnSpPr>
            <p:cNvPr id="72" name="Прямая со стрелкой 71"/>
            <p:cNvCxnSpPr/>
            <p:nvPr/>
          </p:nvCxnSpPr>
          <p:spPr>
            <a:xfrm>
              <a:off x="10359737" y="3424644"/>
              <a:ext cx="0" cy="1843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>
              <a:off x="9427582" y="3424644"/>
              <a:ext cx="0" cy="1843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>
              <a:stCxn id="48" idx="2"/>
              <a:endCxn id="69" idx="0"/>
            </p:cNvCxnSpPr>
            <p:nvPr/>
          </p:nvCxnSpPr>
          <p:spPr>
            <a:xfrm>
              <a:off x="9873595" y="2817229"/>
              <a:ext cx="1304" cy="1919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7881408" y="4391446"/>
              <a:ext cx="1123698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Дестабилизация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10406243" y="4333955"/>
              <a:ext cx="1450792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Высокий риск/дестабилизация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9212190" y="5207709"/>
              <a:ext cx="1433768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Медикаментозная терапия </a:t>
              </a:r>
            </a:p>
          </p:txBody>
        </p:sp>
        <p:cxnSp>
          <p:nvCxnSpPr>
            <p:cNvPr id="81" name="Прямая со стрелкой 80"/>
            <p:cNvCxnSpPr/>
            <p:nvPr/>
          </p:nvCxnSpPr>
          <p:spPr>
            <a:xfrm>
              <a:off x="9606020" y="4176595"/>
              <a:ext cx="0" cy="10311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>
              <a:off x="10217396" y="4024483"/>
              <a:ext cx="0" cy="11832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 стрелкой 86"/>
            <p:cNvCxnSpPr/>
            <p:nvPr/>
          </p:nvCxnSpPr>
          <p:spPr>
            <a:xfrm>
              <a:off x="10954406" y="4024483"/>
              <a:ext cx="0" cy="3094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>
              <a:stCxn id="62" idx="2"/>
            </p:cNvCxnSpPr>
            <p:nvPr/>
          </p:nvCxnSpPr>
          <p:spPr>
            <a:xfrm>
              <a:off x="7323004" y="3073565"/>
              <a:ext cx="0" cy="1273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/>
            <p:cNvCxnSpPr/>
            <p:nvPr/>
          </p:nvCxnSpPr>
          <p:spPr>
            <a:xfrm>
              <a:off x="7323004" y="3200948"/>
              <a:ext cx="18832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7717584" y="4885492"/>
              <a:ext cx="1451345" cy="10618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Решение вопроса </a:t>
              </a:r>
              <a:br>
                <a:rPr lang="ru-RU" sz="1050" dirty="0"/>
              </a:br>
              <a:r>
                <a:rPr lang="ru-RU" sz="1050" dirty="0"/>
                <a:t>о проведении </a:t>
              </a:r>
              <a:r>
                <a:rPr lang="ru-RU" sz="1050" dirty="0" err="1"/>
                <a:t>коронарографии</a:t>
              </a:r>
              <a:r>
                <a:rPr lang="ru-RU" sz="1050" dirty="0"/>
                <a:t> </a:t>
              </a:r>
              <a:br>
                <a:rPr lang="ru-RU" sz="1050" dirty="0"/>
              </a:br>
              <a:r>
                <a:rPr lang="ru-RU" sz="1050" dirty="0"/>
                <a:t>в изолированной зоне с учётом симптомов</a:t>
              </a:r>
            </a:p>
          </p:txBody>
        </p:sp>
        <p:cxnSp>
          <p:nvCxnSpPr>
            <p:cNvPr id="97" name="Прямая со стрелкой 96"/>
            <p:cNvCxnSpPr>
              <a:stCxn id="77" idx="2"/>
              <a:endCxn id="95" idx="0"/>
            </p:cNvCxnSpPr>
            <p:nvPr/>
          </p:nvCxnSpPr>
          <p:spPr>
            <a:xfrm>
              <a:off x="8443257" y="4645362"/>
              <a:ext cx="0" cy="2401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7693115" y="6139886"/>
              <a:ext cx="2153093" cy="5770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Определение дальнейшей тактики с учётом результатов </a:t>
              </a:r>
              <a:r>
                <a:rPr lang="ru-RU" sz="1050" dirty="0" err="1"/>
                <a:t>коронарографии</a:t>
              </a:r>
              <a:endParaRPr lang="ru-RU" sz="1050" dirty="0"/>
            </a:p>
          </p:txBody>
        </p:sp>
        <p:cxnSp>
          <p:nvCxnSpPr>
            <p:cNvPr id="100" name="Прямая со стрелкой 99"/>
            <p:cNvCxnSpPr>
              <a:cxnSpLocks/>
              <a:endCxn id="98" idx="0"/>
            </p:cNvCxnSpPr>
            <p:nvPr/>
          </p:nvCxnSpPr>
          <p:spPr>
            <a:xfrm>
              <a:off x="8769661" y="5947321"/>
              <a:ext cx="1" cy="1925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4786630" y="3251181"/>
              <a:ext cx="143653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/>
                <a:t>Оценка имеющихся возможностей проведения </a:t>
              </a:r>
              <a:r>
                <a:rPr lang="ru-RU" sz="800" dirty="0" err="1"/>
                <a:t>реперфузионной</a:t>
              </a:r>
              <a:r>
                <a:rPr lang="ru-RU" sz="800" dirty="0"/>
                <a:t> терапии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6528977" y="3274264"/>
              <a:ext cx="1369793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Первичное ЧКВ в изолированной зоне</a:t>
              </a:r>
            </a:p>
          </p:txBody>
        </p:sp>
        <p:cxnSp>
          <p:nvCxnSpPr>
            <p:cNvPr id="107" name="Прямая со стрелкой 106"/>
            <p:cNvCxnSpPr>
              <a:stCxn id="61" idx="2"/>
              <a:endCxn id="101" idx="0"/>
            </p:cNvCxnSpPr>
            <p:nvPr/>
          </p:nvCxnSpPr>
          <p:spPr>
            <a:xfrm>
              <a:off x="5499795" y="3071145"/>
              <a:ext cx="5101" cy="1800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 стрелкой 108"/>
            <p:cNvCxnSpPr>
              <a:stCxn id="101" idx="3"/>
              <a:endCxn id="102" idx="1"/>
            </p:cNvCxnSpPr>
            <p:nvPr/>
          </p:nvCxnSpPr>
          <p:spPr>
            <a:xfrm flipV="1">
              <a:off x="6223162" y="3482013"/>
              <a:ext cx="305815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4868629" y="4020074"/>
              <a:ext cx="1278063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 err="1"/>
                <a:t>Тромболитическая</a:t>
              </a:r>
              <a:r>
                <a:rPr lang="ru-RU" sz="1050" dirty="0"/>
                <a:t> терапия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5869908" y="4634994"/>
              <a:ext cx="1233197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Спасительное ЧКВ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4786630" y="5077202"/>
              <a:ext cx="2671682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Тестирование на </a:t>
              </a:r>
              <a:r>
                <a:rPr lang="ru-RU" sz="1050" dirty="0" err="1"/>
                <a:t>коронавирус</a:t>
              </a:r>
              <a:endParaRPr lang="ru-RU" sz="1050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4833209" y="6167636"/>
              <a:ext cx="1564651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Отсроченные КАГ/ЧКВ </a:t>
              </a:r>
            </a:p>
            <a:p>
              <a:pPr algn="ctr"/>
              <a:r>
                <a:rPr lang="ru-RU" sz="1050" dirty="0"/>
                <a:t>при необходимости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6494982" y="6149101"/>
              <a:ext cx="1063787" cy="5770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Ранняя выписка из стационара</a:t>
              </a:r>
            </a:p>
          </p:txBody>
        </p:sp>
        <p:cxnSp>
          <p:nvCxnSpPr>
            <p:cNvPr id="132" name="Прямая со стрелкой 131"/>
            <p:cNvCxnSpPr>
              <a:stCxn id="101" idx="2"/>
              <a:endCxn id="121" idx="0"/>
            </p:cNvCxnSpPr>
            <p:nvPr/>
          </p:nvCxnSpPr>
          <p:spPr>
            <a:xfrm>
              <a:off x="5504896" y="3712846"/>
              <a:ext cx="2765" cy="3072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 стрелкой 133"/>
            <p:cNvCxnSpPr>
              <a:stCxn id="121" idx="2"/>
            </p:cNvCxnSpPr>
            <p:nvPr/>
          </p:nvCxnSpPr>
          <p:spPr>
            <a:xfrm>
              <a:off x="5507661" y="4435572"/>
              <a:ext cx="0" cy="6416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 стрелкой 137"/>
            <p:cNvCxnSpPr/>
            <p:nvPr/>
          </p:nvCxnSpPr>
          <p:spPr>
            <a:xfrm>
              <a:off x="5940674" y="4435572"/>
              <a:ext cx="0" cy="1994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 стрелкой 139"/>
            <p:cNvCxnSpPr>
              <a:cxnSpLocks/>
            </p:cNvCxnSpPr>
            <p:nvPr/>
          </p:nvCxnSpPr>
          <p:spPr>
            <a:xfrm>
              <a:off x="6832107" y="4885492"/>
              <a:ext cx="0" cy="2068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10738238" y="4920660"/>
              <a:ext cx="1190726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 err="1"/>
                <a:t>Коронарография</a:t>
              </a:r>
              <a:r>
                <a:rPr lang="ru-RU" sz="1050" dirty="0"/>
                <a:t> в «чистой» зоне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10712838" y="5520655"/>
              <a:ext cx="1256986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 err="1"/>
                <a:t>Реваскуляризация</a:t>
              </a:r>
              <a:endParaRPr lang="ru-RU" sz="1050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8085CEB-EEC3-4E0D-A55E-8CCB2E640B5A}"/>
                </a:ext>
              </a:extLst>
            </p:cNvPr>
            <p:cNvSpPr txBox="1"/>
            <p:nvPr/>
          </p:nvSpPr>
          <p:spPr>
            <a:xfrm>
              <a:off x="10126983" y="6043603"/>
              <a:ext cx="1743067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Ранняя выписка из стационара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11317473" y="4765427"/>
              <a:ext cx="0" cy="1545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84" idx="2"/>
              <a:endCxn id="86" idx="0"/>
            </p:cNvCxnSpPr>
            <p:nvPr/>
          </p:nvCxnSpPr>
          <p:spPr>
            <a:xfrm>
              <a:off x="11333601" y="5336158"/>
              <a:ext cx="7730" cy="1844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86" idx="2"/>
            </p:cNvCxnSpPr>
            <p:nvPr/>
          </p:nvCxnSpPr>
          <p:spPr>
            <a:xfrm>
              <a:off x="11341331" y="5774571"/>
              <a:ext cx="0" cy="2586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4766614" y="4561676"/>
              <a:ext cx="7873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b="1" dirty="0"/>
                <a:t>Эффективная</a:t>
              </a:r>
            </a:p>
          </p:txBody>
        </p:sp>
        <p:cxnSp>
          <p:nvCxnSpPr>
            <p:cNvPr id="209" name="Прямая со стрелкой 208">
              <a:extLst>
                <a:ext uri="{FF2B5EF4-FFF2-40B4-BE49-F238E27FC236}">
                  <a16:creationId xmlns:a16="http://schemas.microsoft.com/office/drawing/2014/main" id="{F6BCDDF1-BAB1-ED40-B94F-CC529EA78B2B}"/>
                </a:ext>
              </a:extLst>
            </p:cNvPr>
            <p:cNvCxnSpPr>
              <a:endCxn id="211" idx="0"/>
            </p:cNvCxnSpPr>
            <p:nvPr/>
          </p:nvCxnSpPr>
          <p:spPr>
            <a:xfrm>
              <a:off x="896300" y="4777120"/>
              <a:ext cx="0" cy="1898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A0B89E75-C43F-BA44-BCA7-FB2F4476BD54}"/>
                </a:ext>
              </a:extLst>
            </p:cNvPr>
            <p:cNvSpPr txBox="1"/>
            <p:nvPr/>
          </p:nvSpPr>
          <p:spPr>
            <a:xfrm>
              <a:off x="257174" y="4966943"/>
              <a:ext cx="1278251" cy="1223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Отсроченные </a:t>
              </a:r>
            </a:p>
            <a:p>
              <a:pPr algn="ctr"/>
              <a:r>
                <a:rPr lang="ru-RU" sz="1050" dirty="0"/>
                <a:t>(как минимум до излечения пневмонии)</a:t>
              </a:r>
            </a:p>
            <a:p>
              <a:pPr algn="ctr"/>
              <a:r>
                <a:rPr lang="ru-RU" sz="1050" dirty="0"/>
                <a:t>КАГ/ЧКВ </a:t>
              </a:r>
            </a:p>
            <a:p>
              <a:pPr algn="ctr"/>
              <a:r>
                <a:rPr lang="ru-RU" sz="1050" dirty="0"/>
                <a:t>при необходимости</a:t>
              </a:r>
            </a:p>
          </p:txBody>
        </p:sp>
        <p:cxnSp>
          <p:nvCxnSpPr>
            <p:cNvPr id="212" name="Прямая со стрелкой 211">
              <a:extLst>
                <a:ext uri="{FF2B5EF4-FFF2-40B4-BE49-F238E27FC236}">
                  <a16:creationId xmlns:a16="http://schemas.microsoft.com/office/drawing/2014/main" id="{C8F56788-A4E1-2A42-B0DD-C2BCBF260EBB}"/>
                </a:ext>
              </a:extLst>
            </p:cNvPr>
            <p:cNvCxnSpPr>
              <a:cxnSpLocks/>
            </p:cNvCxnSpPr>
            <p:nvPr/>
          </p:nvCxnSpPr>
          <p:spPr>
            <a:xfrm>
              <a:off x="7293370" y="3689762"/>
              <a:ext cx="0" cy="14025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69514760-D9A0-B344-94C0-0FA0C5C7EA23}"/>
                </a:ext>
              </a:extLst>
            </p:cNvPr>
            <p:cNvSpPr txBox="1"/>
            <p:nvPr/>
          </p:nvSpPr>
          <p:spPr>
            <a:xfrm>
              <a:off x="6571983" y="5346232"/>
              <a:ext cx="10967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b="1" dirty="0"/>
                <a:t>Отрицательный тест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129AFB02-D7A1-CA4A-86CF-1BE04D5A6409}"/>
                </a:ext>
              </a:extLst>
            </p:cNvPr>
            <p:cNvSpPr txBox="1"/>
            <p:nvPr/>
          </p:nvSpPr>
          <p:spPr>
            <a:xfrm>
              <a:off x="4492786" y="5335327"/>
              <a:ext cx="112723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b="1" dirty="0"/>
                <a:t>Положительный тест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6499B660-B0B5-9140-8937-FAD1E75F364D}"/>
                </a:ext>
              </a:extLst>
            </p:cNvPr>
            <p:cNvSpPr txBox="1"/>
            <p:nvPr/>
          </p:nvSpPr>
          <p:spPr>
            <a:xfrm>
              <a:off x="4595073" y="5550178"/>
              <a:ext cx="1457495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Наблюдение в изолированной зоне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3710BE77-E310-5046-94C7-54AA889AF793}"/>
                </a:ext>
              </a:extLst>
            </p:cNvPr>
            <p:cNvSpPr txBox="1"/>
            <p:nvPr/>
          </p:nvSpPr>
          <p:spPr>
            <a:xfrm>
              <a:off x="6197994" y="5556033"/>
              <a:ext cx="1337388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/>
                <a:t>Наблюдение в «чистой» зоне</a:t>
              </a:r>
            </a:p>
          </p:txBody>
        </p:sp>
        <p:cxnSp>
          <p:nvCxnSpPr>
            <p:cNvPr id="217" name="Прямая со стрелкой 216">
              <a:extLst>
                <a:ext uri="{FF2B5EF4-FFF2-40B4-BE49-F238E27FC236}">
                  <a16:creationId xmlns:a16="http://schemas.microsoft.com/office/drawing/2014/main" id="{D93E0379-3E40-3640-A833-3E504C220402}"/>
                </a:ext>
              </a:extLst>
            </p:cNvPr>
            <p:cNvCxnSpPr/>
            <p:nvPr/>
          </p:nvCxnSpPr>
          <p:spPr>
            <a:xfrm>
              <a:off x="5611428" y="5331118"/>
              <a:ext cx="0" cy="2053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 стрелкой 217">
              <a:extLst>
                <a:ext uri="{FF2B5EF4-FFF2-40B4-BE49-F238E27FC236}">
                  <a16:creationId xmlns:a16="http://schemas.microsoft.com/office/drawing/2014/main" id="{04CC8BF5-5622-B04F-BB15-6E73645EE905}"/>
                </a:ext>
              </a:extLst>
            </p:cNvPr>
            <p:cNvCxnSpPr/>
            <p:nvPr/>
          </p:nvCxnSpPr>
          <p:spPr>
            <a:xfrm>
              <a:off x="6462991" y="5331118"/>
              <a:ext cx="0" cy="2190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 стрелкой 218">
              <a:extLst>
                <a:ext uri="{FF2B5EF4-FFF2-40B4-BE49-F238E27FC236}">
                  <a16:creationId xmlns:a16="http://schemas.microsoft.com/office/drawing/2014/main" id="{4BD1B7F1-3344-A64B-B69D-81BD11E528F7}"/>
                </a:ext>
              </a:extLst>
            </p:cNvPr>
            <p:cNvCxnSpPr/>
            <p:nvPr/>
          </p:nvCxnSpPr>
          <p:spPr>
            <a:xfrm>
              <a:off x="7147828" y="5958076"/>
              <a:ext cx="0" cy="1843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Прямая со стрелкой 219">
              <a:extLst>
                <a:ext uri="{FF2B5EF4-FFF2-40B4-BE49-F238E27FC236}">
                  <a16:creationId xmlns:a16="http://schemas.microsoft.com/office/drawing/2014/main" id="{11FDE9C9-5A79-2D42-B6FC-0F7B424F8143}"/>
                </a:ext>
              </a:extLst>
            </p:cNvPr>
            <p:cNvCxnSpPr/>
            <p:nvPr/>
          </p:nvCxnSpPr>
          <p:spPr>
            <a:xfrm>
              <a:off x="5611428" y="5969220"/>
              <a:ext cx="0" cy="1843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Прямая со стрелкой 220">
              <a:extLst>
                <a:ext uri="{FF2B5EF4-FFF2-40B4-BE49-F238E27FC236}">
                  <a16:creationId xmlns:a16="http://schemas.microsoft.com/office/drawing/2014/main" id="{0F982488-D10B-CA44-A798-23E96D1EE312}"/>
                </a:ext>
              </a:extLst>
            </p:cNvPr>
            <p:cNvCxnSpPr/>
            <p:nvPr/>
          </p:nvCxnSpPr>
          <p:spPr>
            <a:xfrm>
              <a:off x="6293230" y="5978041"/>
              <a:ext cx="0" cy="1843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>
              <a:extLst>
                <a:ext uri="{FF2B5EF4-FFF2-40B4-BE49-F238E27FC236}">
                  <a16:creationId xmlns:a16="http://schemas.microsoft.com/office/drawing/2014/main" id="{402582FE-159E-A547-BFD8-E37A569B363A}"/>
                </a:ext>
              </a:extLst>
            </p:cNvPr>
            <p:cNvCxnSpPr/>
            <p:nvPr/>
          </p:nvCxnSpPr>
          <p:spPr>
            <a:xfrm>
              <a:off x="10217396" y="5623207"/>
              <a:ext cx="1321" cy="4138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8709376" y="4183327"/>
              <a:ext cx="0" cy="221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flipV="1">
              <a:off x="10514430" y="4743088"/>
              <a:ext cx="0" cy="4646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flipV="1">
              <a:off x="9353550" y="4518404"/>
              <a:ext cx="0" cy="6857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 стрелкой 105"/>
            <p:cNvCxnSpPr>
              <a:endCxn id="77" idx="3"/>
            </p:cNvCxnSpPr>
            <p:nvPr/>
          </p:nvCxnSpPr>
          <p:spPr>
            <a:xfrm flipH="1">
              <a:off x="9005106" y="4518404"/>
              <a:ext cx="34844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7228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250</Words>
  <Application>Microsoft Office PowerPoint</Application>
  <PresentationFormat>Широкоэкранный</PresentationFormat>
  <Paragraphs>52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Alexey Yakovlev</dc:creator>
  <cp:lastModifiedBy>User</cp:lastModifiedBy>
  <cp:revision>24</cp:revision>
  <dcterms:created xsi:type="dcterms:W3CDTF">2020-03-27T20:08:09Z</dcterms:created>
  <dcterms:modified xsi:type="dcterms:W3CDTF">2020-03-29T16:43:33Z</dcterms:modified>
</cp:coreProperties>
</file>